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916AA34F-A8E5-47E0-8DD5-1BD0203AA7F1}">
          <p14:sldIdLst>
            <p14:sldId id="257"/>
            <p14:sldId id="259"/>
            <p14:sldId id="261"/>
          </p14:sldIdLst>
        </p14:section>
        <p14:section name="Untitled Section" id="{ABCD7C7D-D194-4305-B85A-19ECD66EB0A4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Freeform 50"/>
          <p:cNvSpPr/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3132" name="Group 60"/>
          <p:cNvGrpSpPr/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3100" name="Freeform 28"/>
            <p:cNvSpPr/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1" name="Freeform 29"/>
            <p:cNvSpPr/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2" name="Freeform 30"/>
            <p:cNvSpPr/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129" name="Group 57"/>
            <p:cNvGrpSpPr/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103" name="Freeform 31"/>
              <p:cNvSpPr/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4" name="Freeform 32"/>
              <p:cNvSpPr/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5" name="Freeform 33"/>
              <p:cNvSpPr/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6" name="Freeform 34"/>
              <p:cNvSpPr/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07" name="Freeform 35"/>
              <p:cNvSpPr/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3131" name="Group 59"/>
          <p:cNvGrpSpPr/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3109" name="Freeform 37"/>
            <p:cNvSpPr/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0" name="Freeform 38"/>
            <p:cNvSpPr/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11" name="Freeform 39"/>
            <p:cNvSpPr/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130" name="Group 58"/>
            <p:cNvGrpSpPr/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112" name="Freeform 40"/>
              <p:cNvSpPr/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3" name="Freeform 41"/>
              <p:cNvSpPr/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4" name="Freeform 42"/>
              <p:cNvSpPr/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5" name="Freeform 43"/>
              <p:cNvSpPr/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16" name="Freeform 44"/>
              <p:cNvSpPr/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3117" name="Freeform 45"/>
          <p:cNvSpPr/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21" name="Freeform 49"/>
          <p:cNvSpPr/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Freeform 24"/>
          <p:cNvSpPr/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ea typeface="宋体" panose="02010600030101010101" pitchFamily="2" charset="-122"/>
              </a:defRPr>
            </a:lvl1pPr>
          </a:lstStyle>
          <a:p>
            <a:fld id="{A06E06D8-372C-491C-B074-5F59B4ED595A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ea typeface="宋体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ea typeface="宋体" panose="02010600030101010101" pitchFamily="2" charset="-122"/>
              </a:defRPr>
            </a:lvl1pPr>
          </a:lstStyle>
          <a:p>
            <a:fld id="{A7F3A60B-33B2-4E75-920C-31AE6A5FF03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51" name="Freeform 27"/>
          <p:cNvSpPr/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53" name="Freeform 29"/>
          <p:cNvSpPr/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166" name="Group 142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6" name="Freeform 22"/>
            <p:cNvSpPr/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7" name="Freeform 23"/>
            <p:cNvSpPr/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9" name="Freeform 25"/>
            <p:cNvSpPr/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0" name="Freeform 26"/>
            <p:cNvSpPr/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7" name="Freeform 33"/>
            <p:cNvSpPr/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8" name="Freeform 34"/>
            <p:cNvSpPr/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9" name="Freeform 35"/>
            <p:cNvSpPr/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0" name="Freeform 36"/>
            <p:cNvSpPr/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1" name="Freeform 37"/>
            <p:cNvSpPr/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61" name="Group 137"/>
            <p:cNvGrpSpPr/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152" name="Group 128"/>
              <p:cNvGrpSpPr/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3" name="Freeform 49"/>
                <p:cNvSpPr/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7" name="Freeform 53"/>
                <p:cNvSpPr/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80" name="Freeform 56"/>
                <p:cNvSpPr/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070" name="Freeform 46"/>
              <p:cNvSpPr/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4" name="Freeform 50"/>
              <p:cNvSpPr/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75" name="Freeform 51"/>
              <p:cNvSpPr/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50" name="Group 126"/>
              <p:cNvGrpSpPr/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56" name="Freeform 32"/>
                <p:cNvSpPr/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9" name="Freeform 45"/>
                <p:cNvSpPr/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1" name="Freeform 47"/>
                <p:cNvSpPr/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2" name="Freeform 48"/>
                <p:cNvSpPr/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6" name="Freeform 52"/>
                <p:cNvSpPr/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8" name="Freeform 54"/>
                <p:cNvSpPr/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79" name="Freeform 55"/>
                <p:cNvSpPr/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81" name="Freeform 57"/>
                <p:cNvSpPr/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1160" name="Group 136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52" name="Freeform 28"/>
            <p:cNvSpPr/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83" name="Freeform 59"/>
            <p:cNvSpPr/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65" name="Group 141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156" name="Group 132"/>
            <p:cNvGrpSpPr/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54" name="Freeform 30"/>
              <p:cNvSpPr/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55" name="Group 131"/>
              <p:cNvGrpSpPr/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55" name="Freeform 31"/>
                <p:cNvSpPr/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2" name="Freeform 38"/>
                <p:cNvSpPr/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3" name="Freeform 39"/>
                <p:cNvSpPr/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4" name="Freeform 40"/>
                <p:cNvSpPr/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5" name="Freeform 41"/>
                <p:cNvSpPr/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6" name="Freeform 42"/>
                <p:cNvSpPr/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7" name="Freeform 43"/>
                <p:cNvSpPr/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68" name="Freeform 44"/>
                <p:cNvSpPr/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64" name="Line 140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604336">
            <a:off x="1551371" y="2524629"/>
            <a:ext cx="5103976" cy="1944216"/>
          </a:xfrm>
        </p:spPr>
        <p:txBody>
          <a:bodyPr>
            <a:noAutofit/>
          </a:bodyPr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</a:rPr>
              <a:t>新加坡影片</a:t>
            </a:r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en-US" altLang="zh-CN" dirty="0" smtClean="0">
                <a:solidFill>
                  <a:srgbClr val="FF0000"/>
                </a:solidFill>
              </a:rPr>
              <a:t>《</a:t>
            </a:r>
            <a:r>
              <a:rPr lang="zh-CN" altLang="en-US" dirty="0" smtClean="0">
                <a:solidFill>
                  <a:srgbClr val="FF0000"/>
                </a:solidFill>
              </a:rPr>
              <a:t>小孩不笨</a:t>
            </a:r>
            <a:r>
              <a:rPr lang="en-US" altLang="zh-CN" dirty="0" smtClean="0">
                <a:solidFill>
                  <a:srgbClr val="FF0000"/>
                </a:solidFill>
              </a:rPr>
              <a:t>2〉</a:t>
            </a:r>
            <a:r>
              <a:rPr lang="zh-CN" altLang="en-US" dirty="0" smtClean="0">
                <a:solidFill>
                  <a:srgbClr val="FF0000"/>
                </a:solidFill>
              </a:rPr>
              <a:t>中</a:t>
            </a:r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zh-CN" altLang="en-US" dirty="0" smtClean="0">
                <a:solidFill>
                  <a:srgbClr val="FF0000"/>
                </a:solidFill>
              </a:rPr>
              <a:t>家长问题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5805264"/>
            <a:ext cx="4824536" cy="792088"/>
          </a:xfrm>
        </p:spPr>
        <p:txBody>
          <a:bodyPr>
            <a:normAutofit/>
          </a:bodyPr>
          <a:lstStyle/>
          <a:p>
            <a:r>
              <a:rPr lang="zh-CN" altLang="en-US" sz="3200" dirty="0" smtClean="0">
                <a:solidFill>
                  <a:schemeClr val="tx1"/>
                </a:solidFill>
              </a:rPr>
              <a:t>  付紫成</a:t>
            </a:r>
            <a:endParaRPr lang="zh-CN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6336" y="908720"/>
            <a:ext cx="738664" cy="54726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FFC000"/>
                </a:solidFill>
              </a:rPr>
              <a:t>阳光少年选修课成果展示</a:t>
            </a:r>
            <a:endParaRPr lang="zh-CN" alt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 advTm="607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9552" y="1268760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bg2">
                    <a:lumMod val="75000"/>
                  </a:schemeClr>
                </a:solidFill>
              </a:rPr>
              <a:t>“小孩</a:t>
            </a:r>
            <a:r>
              <a:rPr lang="zh-CN" altLang="en-US" sz="4000" b="1" dirty="0">
                <a:solidFill>
                  <a:schemeClr val="bg2">
                    <a:lumMod val="75000"/>
                  </a:schemeClr>
                </a:solidFill>
              </a:rPr>
              <a:t>不笨</a:t>
            </a:r>
            <a:r>
              <a:rPr lang="en-US" altLang="zh-CN" sz="4000" b="1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zh-CN" altLang="en-US" sz="4000" b="1" dirty="0" smtClean="0">
                <a:solidFill>
                  <a:schemeClr val="bg2">
                    <a:lumMod val="75000"/>
                  </a:schemeClr>
                </a:solidFill>
              </a:rPr>
              <a:t>”中有关于</a:t>
            </a:r>
            <a:r>
              <a:rPr lang="zh-CN" altLang="en-US" sz="4000" b="1" dirty="0">
                <a:solidFill>
                  <a:schemeClr val="bg2">
                    <a:lumMod val="75000"/>
                  </a:schemeClr>
                </a:solidFill>
              </a:rPr>
              <a:t>吃饭不准用电话</a:t>
            </a:r>
            <a:r>
              <a:rPr lang="zh-CN" altLang="en-US" sz="4000" b="1" dirty="0" smtClean="0">
                <a:solidFill>
                  <a:schemeClr val="bg2">
                    <a:lumMod val="75000"/>
                  </a:schemeClr>
                </a:solidFill>
              </a:rPr>
              <a:t>的搞笑视频片段。视频</a:t>
            </a:r>
            <a:r>
              <a:rPr lang="zh-CN" altLang="en-US" sz="4000" b="1" dirty="0">
                <a:solidFill>
                  <a:schemeClr val="bg2">
                    <a:lumMod val="75000"/>
                  </a:schemeClr>
                </a:solidFill>
              </a:rPr>
              <a:t>表明：在家庭教育</a:t>
            </a:r>
            <a:r>
              <a:rPr lang="zh-CN" altLang="en-US" sz="4000" b="1" dirty="0" smtClean="0">
                <a:solidFill>
                  <a:schemeClr val="bg2">
                    <a:lumMod val="75000"/>
                  </a:schemeClr>
                </a:solidFill>
              </a:rPr>
              <a:t>中，要</a:t>
            </a:r>
            <a:r>
              <a:rPr lang="zh-CN" altLang="en-US" sz="4000" b="1" dirty="0">
                <a:solidFill>
                  <a:schemeClr val="bg2">
                    <a:lumMod val="75000"/>
                  </a:schemeClr>
                </a:solidFill>
              </a:rPr>
              <a:t>想教育好</a:t>
            </a:r>
            <a:r>
              <a:rPr lang="zh-CN" altLang="en-US" sz="4000" b="1" dirty="0" smtClean="0">
                <a:solidFill>
                  <a:schemeClr val="bg2">
                    <a:lumMod val="75000"/>
                  </a:schemeClr>
                </a:solidFill>
              </a:rPr>
              <a:t>下一代，父母</a:t>
            </a:r>
            <a:r>
              <a:rPr lang="zh-CN" altLang="en-US" sz="4000" b="1" dirty="0">
                <a:solidFill>
                  <a:schemeClr val="bg2">
                    <a:lumMod val="75000"/>
                  </a:schemeClr>
                </a:solidFill>
              </a:rPr>
              <a:t>必须要为孩子树立好的</a:t>
            </a:r>
            <a:r>
              <a:rPr lang="zh-CN" altLang="en-US" sz="4000" b="1" dirty="0" smtClean="0">
                <a:solidFill>
                  <a:schemeClr val="bg2">
                    <a:lumMod val="75000"/>
                  </a:schemeClr>
                </a:solidFill>
              </a:rPr>
              <a:t>榜样！</a:t>
            </a:r>
            <a:endParaRPr lang="zh-CN" altLang="en-US" sz="40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18855">
        <p:split orient="vert"/>
      </p:transition>
    </mc:Choice>
    <mc:Fallback>
      <p:transition spd="slow" advTm="18855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416824" cy="1362075"/>
          </a:xfrm>
        </p:spPr>
        <p:txBody>
          <a:bodyPr/>
          <a:lstStyle/>
          <a:p>
            <a:r>
              <a:rPr lang="zh-CN" altLang="en-US" sz="4000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总结：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教育孩子的时候</a:t>
            </a:r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/>
            </a:r>
            <a:br>
              <a:rPr lang="en-US" altLang="zh-CN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</a:br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           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  <a:latin typeface="+mn-ea"/>
                <a:ea typeface="+mn-ea"/>
              </a:rPr>
              <a:t>家长要以身作则</a:t>
            </a:r>
            <a:endParaRPr lang="zh-CN" altLang="en-US" sz="4000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276872"/>
            <a:ext cx="8496944" cy="2880320"/>
          </a:xfrm>
        </p:spPr>
        <p:txBody>
          <a:bodyPr>
            <a:noAutofit/>
          </a:bodyPr>
          <a:lstStyle/>
          <a:p>
            <a:r>
              <a:rPr lang="en-US" altLang="zh-CN" sz="4000" dirty="0" smtClean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、家长在让孩子吃饭时不许打电话，</a:t>
            </a:r>
            <a:endParaRPr lang="en-US" altLang="zh-CN" sz="4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zh-CN" sz="4000" dirty="0" smtClean="0">
                <a:latin typeface="+mn-ea"/>
              </a:rPr>
              <a:t>      </a:t>
            </a:r>
            <a:r>
              <a:rPr lang="zh-CN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可自己却不以身作则。</a:t>
            </a:r>
            <a:endParaRPr lang="en-US" altLang="zh-CN" sz="4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zh-CN" sz="4000" dirty="0" smtClean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zh-CN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、家长从来不鼓励孩子。</a:t>
            </a:r>
            <a:endParaRPr lang="en-US" altLang="zh-CN" sz="4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zh-CN" sz="4000" dirty="0" smtClean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r>
              <a:rPr lang="zh-CN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、家长认为跟孩子说话即为沟通。</a:t>
            </a:r>
            <a:endParaRPr lang="zh-CN" altLang="en-US" sz="4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6765"/>
            <a:ext cx="7416824" cy="1362075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《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小孩不笨</a:t>
            </a:r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2》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影评</a:t>
            </a:r>
            <a:endParaRPr lang="zh-CN" altLang="en-US" sz="4000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8496944" cy="2880320"/>
          </a:xfrm>
        </p:spPr>
        <p:txBody>
          <a:bodyPr>
            <a:noAutofit/>
          </a:bodyPr>
          <a:lstStyle/>
          <a:p>
            <a:r>
              <a:rPr lang="en-US" altLang="zh-CN" sz="4000" dirty="0" smtClean="0"/>
              <a:t>1</a:t>
            </a:r>
            <a:r>
              <a:rPr lang="zh-CN" altLang="en-US" sz="4000" dirty="0" smtClean="0"/>
              <a:t>、家长要以身作则</a:t>
            </a:r>
            <a:r>
              <a:rPr lang="zh-CN" altLang="en-US" sz="4000" dirty="0" smtClean="0"/>
              <a:t>。</a:t>
            </a:r>
            <a:endParaRPr lang="en-US" altLang="zh-CN" sz="4000" dirty="0" smtClean="0"/>
          </a:p>
          <a:p>
            <a:endParaRPr lang="en-US" altLang="zh-CN" sz="4000" dirty="0" smtClean="0"/>
          </a:p>
          <a:p>
            <a:r>
              <a:rPr lang="zh-CN" altLang="en-US" sz="4000" dirty="0" smtClean="0"/>
              <a:t>影片</a:t>
            </a:r>
            <a:r>
              <a:rPr lang="zh-CN" altLang="en-US" sz="4000" dirty="0" smtClean="0"/>
              <a:t>内容：学谦和杰利的父母不让他们在吃饭时玩手机，但自己却玩起来了手机。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6765"/>
            <a:ext cx="7416824" cy="1362075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《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小孩不笨</a:t>
            </a:r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2》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影评</a:t>
            </a:r>
            <a:endParaRPr lang="zh-CN" altLang="en-US" sz="4000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8496944" cy="2880320"/>
          </a:xfrm>
        </p:spPr>
        <p:txBody>
          <a:bodyPr>
            <a:noAutofit/>
          </a:bodyPr>
          <a:lstStyle/>
          <a:p>
            <a:r>
              <a:rPr lang="en-US" altLang="zh-CN" sz="4000" dirty="0" smtClean="0"/>
              <a:t>2</a:t>
            </a:r>
            <a:r>
              <a:rPr lang="zh-CN" altLang="en-US" sz="4000" dirty="0" smtClean="0"/>
              <a:t>、家长不能太暴躁。</a:t>
            </a:r>
            <a:endParaRPr lang="en-US" altLang="zh-CN" sz="4000" dirty="0" smtClean="0"/>
          </a:p>
          <a:p>
            <a:endParaRPr lang="en-US" altLang="zh-CN" sz="4000" dirty="0" smtClean="0"/>
          </a:p>
          <a:p>
            <a:r>
              <a:rPr lang="zh-CN" altLang="en-US" sz="4000" dirty="0" smtClean="0"/>
              <a:t>影片内容：只要学谦和杰利做一点错事，学谦和杰利的父母就会又打又骂，这样是不对的。</a:t>
            </a:r>
            <a:endParaRPr lang="en-US" altLang="zh-CN" sz="40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6765"/>
            <a:ext cx="7416824" cy="1362075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《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小孩不笨</a:t>
            </a:r>
            <a:r>
              <a:rPr lang="en-US" altLang="zh-CN" dirty="0" smtClean="0">
                <a:solidFill>
                  <a:schemeClr val="bg2">
                    <a:lumMod val="75000"/>
                  </a:schemeClr>
                </a:solidFill>
              </a:rPr>
              <a:t>2》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影评</a:t>
            </a:r>
            <a:endParaRPr lang="zh-CN" altLang="en-US" sz="4000" dirty="0">
              <a:solidFill>
                <a:schemeClr val="bg2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496944" cy="288032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sz="4000" dirty="0" smtClean="0"/>
              <a:t>3</a:t>
            </a:r>
            <a:r>
              <a:rPr lang="zh-CN" altLang="en-US" sz="4000" dirty="0" smtClean="0"/>
              <a:t>、家长要满足。</a:t>
            </a:r>
            <a:endParaRPr lang="en-US" altLang="zh-CN" sz="4000" dirty="0" smtClean="0"/>
          </a:p>
          <a:p>
            <a:pPr>
              <a:defRPr/>
            </a:pPr>
            <a:endParaRPr lang="en-US" altLang="zh-CN" sz="4000" dirty="0" smtClean="0"/>
          </a:p>
          <a:p>
            <a:pPr>
              <a:defRPr/>
            </a:pPr>
            <a:r>
              <a:rPr lang="zh-CN" altLang="en-US" sz="4000" dirty="0" smtClean="0"/>
              <a:t>影片内容：学谦和杰利的父母总是嫌杰利的分数不好，这样是不对的。</a:t>
            </a:r>
            <a:endParaRPr lang="en-US" altLang="zh-CN" sz="40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ayons">
  <a:themeElements>
    <a:clrScheme name="Office 主题​​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 主题​​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Office 主题​​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​​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34</TotalTime>
  <Words>196</Words>
  <Application>Microsoft Office PowerPoint</Application>
  <PresentationFormat>全屏显示(4:3)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Crayons</vt:lpstr>
      <vt:lpstr>新加坡影片 《小孩不笨2〉中 家长问题</vt:lpstr>
      <vt:lpstr>幻灯片 2</vt:lpstr>
      <vt:lpstr>总结：教育孩子的时候            家长要以身作则</vt:lpstr>
      <vt:lpstr>《小孩不笨2》影评</vt:lpstr>
      <vt:lpstr>《小孩不笨2》影评</vt:lpstr>
      <vt:lpstr>《小孩不笨2》影评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Sky123.Org</dc:creator>
  <cp:lastModifiedBy>dell</cp:lastModifiedBy>
  <cp:revision>36</cp:revision>
  <dcterms:created xsi:type="dcterms:W3CDTF">2017-01-05T12:04:00Z</dcterms:created>
  <dcterms:modified xsi:type="dcterms:W3CDTF">2017-03-14T03:49:31Z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