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  <p:sldMasterId id="2147483708" r:id="rId4"/>
    <p:sldMasterId id="2147483744" r:id="rId5"/>
  </p:sldMasterIdLst>
  <p:notesMasterIdLst>
    <p:notesMasterId r:id="rId20"/>
  </p:notesMasterIdLst>
  <p:sldIdLst>
    <p:sldId id="256" r:id="rId6"/>
    <p:sldId id="257" r:id="rId7"/>
    <p:sldId id="258" r:id="rId8"/>
    <p:sldId id="267" r:id="rId9"/>
    <p:sldId id="259" r:id="rId10"/>
    <p:sldId id="260" r:id="rId11"/>
    <p:sldId id="261" r:id="rId12"/>
    <p:sldId id="262" r:id="rId13"/>
    <p:sldId id="268" r:id="rId14"/>
    <p:sldId id="263" r:id="rId15"/>
    <p:sldId id="264" r:id="rId16"/>
    <p:sldId id="265" r:id="rId17"/>
    <p:sldId id="269" r:id="rId18"/>
    <p:sldId id="266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4F363-C398-474A-BD86-C1B00F3D2726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C6AC8-A204-4459-A45E-86C98F119A2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6AC8-A204-4459-A45E-86C98F119A2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40.32s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6AC8-A204-4459-A45E-86C98F119A20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6AC8-A204-4459-A45E-86C98F119A20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6AC8-A204-4459-A45E-86C98F119A20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11138"/>
            <a:ext cx="2057400" cy="59150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11138"/>
            <a:ext cx="6019800" cy="59150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A7C434-5577-4AFC-B05C-2FADD2AC39EF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55C56-AF31-4AF0-8ACF-7B8586AEA7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067DC6-9021-4E1F-97D0-21CF9D4B7FB2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8B95D-B279-4286-B871-45E488B830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DB3C64-C34D-4054-9410-CEDB467D9AEF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F5A75-EF33-40B7-81F5-5AD8ACDC64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DBAAC6-0D7C-4538-850B-45D7AD481CB1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F5E4D-E63B-43B1-BE31-E55DB7A01C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11A6DE-15BB-4EAA-99E3-70BEF017766B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E0859-F303-40B5-9CCC-FABEDCA825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99CA84-343B-4F1F-9153-FC976C76B401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7294B-6449-4481-A46A-2BBDA16B2A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555AA0-AA10-4B0D-AE16-D4CBF0F32254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70F1C-7980-4640-ABB4-2817132F15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ECBD3F-8B01-4244-8064-FEC686AE1A3E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150E8-009C-4580-BDEB-A9A8888F16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6D93EF-B60F-4651-8DA1-F6B02B7C076E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ED40E-E2F5-4F4D-8A29-AC76AA5D3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5A1E0F-C0A7-4D93-BAB1-5C4150C188CC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37D00-9C46-4BD6-9A0E-4D45C4705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11138"/>
            <a:ext cx="2057400" cy="59150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11138"/>
            <a:ext cx="6019800" cy="59150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C19823-5709-4D2F-9EA9-7B698C23B9B5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33A34-D9D3-4E5B-987D-867AE7462A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11138"/>
            <a:ext cx="2057400" cy="59150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11138"/>
            <a:ext cx="6019800" cy="59150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279655-5469-40F2-A5FA-4BED6568371E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0ACED-A0D8-4C46-BAB2-3E366773B4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51DB74-269F-4B8C-A17F-797F79CCE41E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BB8B9-B18A-4B4A-9AE0-B9530ADB91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293A16-9B82-4364-B39D-A93BC84FC301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1A76D-F9EE-4C49-AF86-F7EB762ECB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ADA684-8CF3-4FDF-B4A4-39D0EED1F21C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06C2C-4BD2-4292-9A83-0F987B1D8C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F9BC66-7DF6-4ECE-A92B-5A4744966856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A4D78-2906-4748-90C2-30245F42C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9DF301-CA48-4B45-A51E-24E387C66A4D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FA5A-65ED-47D0-84DF-77BD78463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5A81B3-74A6-401B-82A9-25287F8E29EB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3C924-DC4D-4262-A9EB-59FEA01473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718441-9CD1-42F7-9EBC-C37E2123C16A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671D5-44D4-4891-8F4F-13F7EA5AB6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BE5344-8650-4C25-960D-834BE60D710D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0B5A3-577B-490B-BDB6-7048A25FFA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C31B50-5168-4EE7-8B28-D6C35E94F887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C296D-D97D-4B92-BF69-ABA91470CA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11138"/>
            <a:ext cx="2057400" cy="59150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11138"/>
            <a:ext cx="6019800" cy="59150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30D85-A37E-47B3-8493-8F15998B8146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D6191-BC95-440F-B198-78852FBBB2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buNone/>
              <a:defRPr sz="2600"/>
            </a:lvl3pPr>
            <a:lvl4pPr>
              <a:buNone/>
              <a:defRPr sz="2300"/>
            </a:lvl4pPr>
            <a:lvl5pPr>
              <a:buNone/>
              <a:defRPr sz="2000" baseline="0"/>
            </a:lvl5pPr>
          </a:lstStyle>
          <a:p>
            <a:pPr lvl="0" eaLnBrk="1" latinLnBrk="0" hangingPunct="1"/>
            <a:r>
              <a:rPr lang="zh-CN" altLang="en-US" dirty="0" smtClean="0"/>
              <a:t>单击此处编辑母版文本样式</a:t>
            </a:r>
          </a:p>
          <a:p>
            <a:pPr lvl="1" eaLnBrk="1" latinLnBrk="0" hangingPunct="1"/>
            <a:r>
              <a:rPr lang="zh-CN" altLang="en-US" dirty="0" smtClean="0"/>
              <a:t>第二级</a:t>
            </a:r>
          </a:p>
          <a:p>
            <a:pPr lvl="2" eaLnBrk="1" latinLnBrk="0" hangingPunct="1"/>
            <a:r>
              <a:rPr lang="zh-CN" altLang="en-US" dirty="0" smtClean="0"/>
              <a:t>  第三级</a:t>
            </a:r>
          </a:p>
          <a:p>
            <a:pPr lvl="3" eaLnBrk="1" latinLnBrk="0" hangingPunct="1"/>
            <a:r>
              <a:rPr lang="zh-CN" altLang="en-US" dirty="0" smtClean="0"/>
              <a:t>   第四级</a:t>
            </a:r>
          </a:p>
          <a:p>
            <a:pPr lvl="4" eaLnBrk="1" latinLnBrk="0" hangingPunct="1"/>
            <a:r>
              <a:rPr kumimoji="0" lang="en-US" dirty="0" smtClean="0"/>
              <a:t>    </a:t>
            </a:r>
            <a:r>
              <a:rPr kumimoji="0" lang="zh-CN" altLang="en-US" dirty="0" smtClean="0"/>
              <a:t>第五级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20638"/>
            <a:ext cx="9144000" cy="1438276"/>
          </a:xfrm>
          <a:prstGeom prst="rect">
            <a:avLst/>
          </a:prstGeom>
          <a:solidFill>
            <a:srgbClr val="243AA8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5875" y="6742113"/>
            <a:ext cx="9128125" cy="115887"/>
          </a:xfrm>
          <a:prstGeom prst="rect">
            <a:avLst/>
          </a:prstGeom>
          <a:solidFill>
            <a:srgbClr val="C1C1C1"/>
          </a:solidFill>
          <a:ln w="9525">
            <a:noFill/>
            <a:miter lim="800000"/>
            <a:headEnd/>
            <a:tailEnd/>
          </a:ln>
        </p:spPr>
        <p:txBody>
          <a:bodyPr lIns="36000" tIns="7200" rIns="36000" bIns="18000" anchor="ctr"/>
          <a:lstStyle/>
          <a:p>
            <a:pPr eaLnBrk="0" hangingPunct="0"/>
            <a:endParaRPr lang="en-US" sz="10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5875" y="-9525"/>
            <a:ext cx="9144000" cy="109538"/>
          </a:xfrm>
          <a:prstGeom prst="rect">
            <a:avLst/>
          </a:prstGeom>
          <a:solidFill>
            <a:srgbClr val="C1C1C1"/>
          </a:solidFill>
          <a:ln w="9525">
            <a:noFill/>
            <a:miter lim="800000"/>
            <a:headEnd/>
            <a:tailEnd/>
          </a:ln>
        </p:spPr>
        <p:txBody>
          <a:bodyPr lIns="36000" tIns="7200" rIns="36000" bIns="18000" anchor="ctr"/>
          <a:lstStyle/>
          <a:p>
            <a:pPr eaLnBrk="0" hangingPunct="0"/>
            <a:endParaRPr lang="en-US" sz="1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1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zh-CN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1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F91BBA85-FA4E-4FDF-8DA7-03BAE863D9B9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722813FE-BAFC-45BA-ABA6-8C39845144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20638"/>
            <a:ext cx="9144000" cy="1438276"/>
          </a:xfrm>
          <a:prstGeom prst="rect">
            <a:avLst/>
          </a:prstGeom>
          <a:solidFill>
            <a:srgbClr val="243AA8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5875" y="6742113"/>
            <a:ext cx="9128125" cy="115887"/>
          </a:xfrm>
          <a:prstGeom prst="rect">
            <a:avLst/>
          </a:prstGeom>
          <a:solidFill>
            <a:srgbClr val="C1C1C1"/>
          </a:solidFill>
          <a:ln w="9525">
            <a:noFill/>
            <a:miter lim="800000"/>
            <a:headEnd/>
            <a:tailEnd/>
          </a:ln>
        </p:spPr>
        <p:txBody>
          <a:bodyPr lIns="36000" tIns="7200" rIns="36000" bIns="18000" anchor="ctr"/>
          <a:lstStyle/>
          <a:p>
            <a:pPr eaLnBrk="0" hangingPunct="0"/>
            <a:endParaRPr lang="en-US" sz="10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5875" y="-9525"/>
            <a:ext cx="9144000" cy="109538"/>
          </a:xfrm>
          <a:prstGeom prst="rect">
            <a:avLst/>
          </a:prstGeom>
          <a:solidFill>
            <a:srgbClr val="C1C1C1"/>
          </a:solidFill>
          <a:ln w="9525">
            <a:noFill/>
            <a:miter lim="800000"/>
            <a:headEnd/>
            <a:tailEnd/>
          </a:ln>
        </p:spPr>
        <p:txBody>
          <a:bodyPr lIns="36000" tIns="7200" rIns="36000" bIns="18000" anchor="ctr"/>
          <a:lstStyle/>
          <a:p>
            <a:pPr eaLnBrk="0" hangingPunct="0"/>
            <a:endParaRPr lang="en-US" sz="1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1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zh-CN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1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43BB6CF2-FD64-457C-80A0-0E139EAB32F8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CC86F352-DB8D-4DE9-A4C9-17CCC86B8D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1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%5b&#26368;&#26032;&#24433;&#35270;&#31449;www.zxysz.com%5d&#12298;&#38451;&#20809;&#28799;&#28866;&#30340;&#26085;&#23376;%20&#29305;&#21035;&#29256;&#12299;DVD&#20013;&#23383;.rmv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07704" y="1556792"/>
            <a:ext cx="7128792" cy="677937"/>
          </a:xfrm>
        </p:spPr>
        <p:txBody>
          <a:bodyPr/>
          <a:lstStyle/>
          <a:p>
            <a:pPr algn="just"/>
            <a:r>
              <a:rPr lang="zh-CN" altLang="en-US" dirty="0" smtClean="0">
                <a:solidFill>
                  <a:schemeClr val="tx1"/>
                </a:solidFill>
              </a:rPr>
              <a:t>与人交友</a:t>
            </a:r>
            <a:r>
              <a:rPr lang="en-US" altLang="zh-CN" dirty="0" smtClean="0">
                <a:solidFill>
                  <a:schemeClr val="tx1"/>
                </a:solidFill>
              </a:rPr>
              <a:t>—《</a:t>
            </a:r>
            <a:r>
              <a:rPr lang="zh-CN" altLang="en-US" dirty="0" smtClean="0">
                <a:solidFill>
                  <a:schemeClr val="tx1"/>
                </a:solidFill>
              </a:rPr>
              <a:t>阳光少年</a:t>
            </a:r>
            <a:r>
              <a:rPr lang="en-US" altLang="zh-CN" dirty="0" smtClean="0">
                <a:solidFill>
                  <a:schemeClr val="tx1"/>
                </a:solidFill>
              </a:rPr>
              <a:t>》</a:t>
            </a:r>
            <a:r>
              <a:rPr lang="zh-CN" altLang="en-US" dirty="0" smtClean="0">
                <a:solidFill>
                  <a:schemeClr val="tx1"/>
                </a:solidFill>
              </a:rPr>
              <a:t>成果汇报展示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643808" y="3068960"/>
            <a:ext cx="3592488" cy="504056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早六三班</a:t>
            </a:r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王鸣淏</a:t>
            </a:r>
            <a:endParaRPr lang="zh-CN" altLang="en-US" sz="24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0" dirty="0" smtClean="0"/>
              <a:t>-</a:t>
            </a:r>
            <a:r>
              <a:rPr lang="zh-CN" altLang="en-US" b="0" dirty="0" smtClean="0"/>
              <a:t>交友原则</a:t>
            </a:r>
            <a:r>
              <a:rPr lang="en-US" altLang="zh-CN" b="0" dirty="0" smtClean="0"/>
              <a:t>-</a:t>
            </a:r>
            <a:endParaRPr lang="zh-CN" altLang="en-US" b="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一、辨别朋友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不一定对你好的就是好朋友；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不一定关照你的就是好朋友；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不一定学习好的就是好朋友；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不一定帮过你的就是好朋友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0" dirty="0" smtClean="0"/>
              <a:t>-</a:t>
            </a:r>
            <a:r>
              <a:rPr lang="zh-CN" altLang="en-US" b="0" dirty="0" smtClean="0"/>
              <a:t>交友原则</a:t>
            </a:r>
            <a:r>
              <a:rPr lang="en-US" altLang="zh-CN" b="0" dirty="0" smtClean="0"/>
              <a:t>-</a:t>
            </a:r>
            <a:endParaRPr lang="zh-CN" altLang="en-US" b="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二、与朋友相处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如果你交到了好朋友，那你要多学习他的</a:t>
            </a:r>
            <a:r>
              <a:rPr lang="en-US" altLang="zh-CN" dirty="0" smtClean="0"/>
              <a:t>	</a:t>
            </a:r>
            <a:r>
              <a:rPr lang="zh-CN" altLang="en-US" dirty="0" smtClean="0"/>
              <a:t>长处，同时，你要避免自己变坏；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如果你交到了坏朋友，你要帮他改正，而</a:t>
            </a:r>
            <a:r>
              <a:rPr lang="en-US" altLang="zh-CN" dirty="0" smtClean="0"/>
              <a:t>	</a:t>
            </a:r>
            <a:r>
              <a:rPr lang="zh-CN" altLang="en-US" dirty="0" smtClean="0"/>
              <a:t>也要避免自己变坏。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0" dirty="0" smtClean="0"/>
              <a:t>-</a:t>
            </a:r>
            <a:r>
              <a:rPr lang="zh-CN" altLang="en-US" b="0" dirty="0" smtClean="0"/>
              <a:t>交友原则</a:t>
            </a:r>
            <a:r>
              <a:rPr lang="en-US" altLang="zh-CN" b="0" dirty="0" smtClean="0"/>
              <a:t>-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三、应急处理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如果你的好朋友或你变坏了，要及时“翻</a:t>
            </a:r>
            <a:r>
              <a:rPr lang="en-US" altLang="zh-CN" dirty="0" smtClean="0"/>
              <a:t>	</a:t>
            </a:r>
            <a:r>
              <a:rPr lang="zh-CN" altLang="en-US" dirty="0" smtClean="0"/>
              <a:t>船”；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而如果你发现自己就要被坏朋友同化了，</a:t>
            </a:r>
            <a:r>
              <a:rPr lang="en-US" altLang="zh-CN" dirty="0" smtClean="0"/>
              <a:t>	</a:t>
            </a:r>
            <a:r>
              <a:rPr lang="zh-CN" altLang="en-US" dirty="0" smtClean="0"/>
              <a:t>也要及时“翻船”</a:t>
            </a:r>
            <a:endParaRPr lang="en-US" altLang="zh-CN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-</a:t>
            </a:r>
            <a:r>
              <a:rPr lang="zh-CN" altLang="en-US" dirty="0" smtClean="0"/>
              <a:t>交友原则</a:t>
            </a:r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四、异性交往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1. </a:t>
            </a:r>
            <a:r>
              <a:rPr lang="zh-CN" altLang="en-US" dirty="0" smtClean="0"/>
              <a:t>交往切不可过度！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2. </a:t>
            </a:r>
            <a:r>
              <a:rPr lang="zh-CN" altLang="en-US" dirty="0" smtClean="0"/>
              <a:t>不要逞能，不要幻想。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3. </a:t>
            </a:r>
            <a:r>
              <a:rPr lang="zh-CN" altLang="en-US" dirty="0" smtClean="0"/>
              <a:t>过度了一定要“翻船”！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907704" y="2247007"/>
            <a:ext cx="6768752" cy="1470025"/>
          </a:xfrm>
        </p:spPr>
        <p:txBody>
          <a:bodyPr/>
          <a:lstStyle/>
          <a:p>
            <a:r>
              <a:rPr lang="zh-CN" altLang="en-US" b="0" dirty="0" smtClean="0">
                <a:solidFill>
                  <a:schemeClr val="tx1"/>
                </a:solidFill>
              </a:rPr>
              <a:t>最后，愿大家都能找到自己真正的朋友！</a:t>
            </a:r>
            <a:endParaRPr lang="zh-CN" altLang="en-US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0" dirty="0" smtClean="0"/>
              <a:t>在日常生活中</a:t>
            </a:r>
            <a:r>
              <a:rPr lang="en-US" altLang="zh-CN" b="0" dirty="0" smtClean="0"/>
              <a:t>……</a:t>
            </a:r>
            <a:endParaRPr lang="zh-CN" altLang="en-US" b="0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3200" dirty="0" smtClean="0"/>
              <a:t>在日常生活中，同学们有没有过这种情况？</a:t>
            </a:r>
            <a:endParaRPr lang="en-US" altLang="zh-CN" sz="3200" dirty="0" smtClean="0"/>
          </a:p>
          <a:p>
            <a:pPr>
              <a:buNone/>
            </a:pPr>
            <a:r>
              <a:rPr lang="en-US" altLang="zh-CN" sz="3200" dirty="0"/>
              <a:t>	</a:t>
            </a:r>
            <a:r>
              <a:rPr lang="zh-CN" altLang="en-US" sz="3200" dirty="0" smtClean="0"/>
              <a:t>你的好朋友突然和你“反目成仇”；</a:t>
            </a:r>
            <a:endParaRPr lang="en-US" altLang="zh-CN" sz="3200" dirty="0" smtClean="0"/>
          </a:p>
          <a:p>
            <a:pPr>
              <a:buNone/>
            </a:pPr>
            <a:r>
              <a:rPr lang="en-US" altLang="zh-CN" sz="3200" dirty="0"/>
              <a:t>	</a:t>
            </a:r>
            <a:r>
              <a:rPr lang="zh-CN" altLang="en-US" sz="3200" dirty="0" smtClean="0"/>
              <a:t>你的朋友拉着你去做坏事；</a:t>
            </a:r>
            <a:endParaRPr lang="en-US" altLang="zh-CN" sz="3200" dirty="0" smtClean="0"/>
          </a:p>
          <a:p>
            <a:pPr>
              <a:buNone/>
            </a:pPr>
            <a:r>
              <a:rPr lang="en-US" altLang="zh-CN" sz="3200" dirty="0"/>
              <a:t>	</a:t>
            </a:r>
            <a:r>
              <a:rPr lang="zh-CN" altLang="en-US" sz="3200" dirty="0" smtClean="0"/>
              <a:t>你的秘密公开，竟是你的朋友干的</a:t>
            </a:r>
            <a:r>
              <a:rPr lang="en-US" altLang="zh-CN" sz="3200" dirty="0" smtClean="0"/>
              <a:t>…</a:t>
            </a:r>
          </a:p>
          <a:p>
            <a:pPr>
              <a:buNone/>
            </a:pPr>
            <a:r>
              <a:rPr lang="zh-CN" altLang="en-US" sz="3200" dirty="0"/>
              <a:t>其</a:t>
            </a:r>
            <a:r>
              <a:rPr lang="zh-CN" altLang="en-US" sz="3200" dirty="0" smtClean="0"/>
              <a:t>实，这种情况在许多部电影里都发生过</a:t>
            </a:r>
            <a:r>
              <a:rPr lang="en-US" altLang="zh-CN" sz="3200" dirty="0" smtClean="0"/>
              <a:t>—</a:t>
            </a:r>
            <a:endParaRPr lang="zh-CN" alt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7467600" cy="724942"/>
          </a:xfrm>
        </p:spPr>
        <p:txBody>
          <a:bodyPr/>
          <a:lstStyle/>
          <a:p>
            <a:pPr algn="l"/>
            <a:r>
              <a:rPr lang="en-US" altLang="zh-CN" b="0" dirty="0" smtClean="0"/>
              <a:t>《</a:t>
            </a:r>
            <a:r>
              <a:rPr lang="zh-CN" altLang="en-US" b="0" dirty="0" smtClean="0"/>
              <a:t>阳光灿烂的日子</a:t>
            </a:r>
            <a:r>
              <a:rPr lang="en-US" altLang="zh-CN" b="0" dirty="0" smtClean="0"/>
              <a:t>》</a:t>
            </a:r>
            <a:r>
              <a:rPr lang="zh-CN" altLang="en-US" b="0" dirty="0" smtClean="0"/>
              <a:t>：</a:t>
            </a:r>
            <a:endParaRPr lang="zh-CN" altLang="en-US" b="0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7632848" cy="40324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3200" dirty="0" smtClean="0"/>
              <a:t>主人公马小军在外结交“哥们”，在他一帮朋友的怂恿下不但抽烟、喝酒，而且学会了打架和交女朋友</a:t>
            </a:r>
            <a:r>
              <a:rPr lang="en-US" altLang="zh-CN" sz="3200" dirty="0" smtClean="0"/>
              <a:t>……</a:t>
            </a:r>
          </a:p>
          <a:p>
            <a:pPr>
              <a:buNone/>
            </a:pPr>
            <a:r>
              <a:rPr lang="zh-CN" altLang="en-US" sz="3200" dirty="0" smtClean="0"/>
              <a:t>一次，马小军的一个“哥们”被一群人打了，他随着其他人与那帮人斗殴，差点把一个无辜的人打死</a:t>
            </a:r>
            <a:r>
              <a:rPr lang="en-US" altLang="zh-CN" sz="3200" dirty="0" smtClean="0"/>
              <a:t>……</a:t>
            </a:r>
            <a:endParaRPr lang="zh-CN" alt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hlinkClick r:id="rId3" action="ppaction://hlinkfile"/>
              </a:rPr>
              <a:t>节选片段：板砖拍人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endParaRPr lang="zh-CN" altLang="en-US" dirty="0"/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457200" y="1937775"/>
            <a:ext cx="7467600" cy="41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467600" cy="1143000"/>
          </a:xfrm>
        </p:spPr>
        <p:txBody>
          <a:bodyPr/>
          <a:lstStyle/>
          <a:p>
            <a:pPr algn="l"/>
            <a:r>
              <a:rPr lang="en-US" altLang="zh-CN" b="0" dirty="0" smtClean="0"/>
              <a:t>《</a:t>
            </a:r>
            <a:r>
              <a:rPr lang="zh-CN" altLang="en-US" b="0" dirty="0" smtClean="0"/>
              <a:t>小孩不笨</a:t>
            </a:r>
            <a:r>
              <a:rPr lang="en-US" altLang="zh-CN" b="0" dirty="0" smtClean="0"/>
              <a:t>2》</a:t>
            </a:r>
            <a:r>
              <a:rPr lang="zh-CN" altLang="en-US" b="0" dirty="0" smtClean="0"/>
              <a:t>：</a:t>
            </a:r>
            <a:endParaRPr lang="zh-CN" altLang="en-US" b="0" dirty="0"/>
          </a:p>
        </p:txBody>
      </p:sp>
      <p:sp>
        <p:nvSpPr>
          <p:cNvPr id="5" name="内容占位符 4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7427168" cy="4615408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学生学谦和成</a:t>
            </a:r>
            <a:r>
              <a:rPr lang="en-US" altLang="zh-CN" sz="3200" dirty="0" smtClean="0"/>
              <a:t>                                          </a:t>
            </a:r>
            <a:r>
              <a:rPr lang="zh-CN" altLang="en-US" sz="3200" dirty="0" smtClean="0"/>
              <a:t>才在外结识了                                     所谓的“帮派”                                  并得到了赏识，他们误以为“帮派”是好人，但却事与愿违：</a:t>
            </a:r>
            <a:endParaRPr lang="en-US" altLang="zh-CN" sz="3200" dirty="0" smtClean="0"/>
          </a:p>
          <a:p>
            <a:r>
              <a:rPr lang="zh-CN" altLang="en-US" sz="3200" dirty="0" smtClean="0"/>
              <a:t>在“帮派”的怂恿下，他们去偷东西，不料却被“警察”发现，“警察”讹他们的钱，真相却是“帮派”和假警察联合骗钱</a:t>
            </a:r>
            <a:r>
              <a:rPr lang="en-US" altLang="zh-CN" sz="3200" dirty="0" smtClean="0"/>
              <a:t>……</a:t>
            </a:r>
            <a:endParaRPr lang="zh-CN" altLang="en-US" sz="3200" dirty="0"/>
          </a:p>
        </p:txBody>
      </p:sp>
      <p:pic>
        <p:nvPicPr>
          <p:cNvPr id="8" name="内容占位符 7" descr="u=2429299565,3454157911&amp;fm=23&amp;gp=0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635896" y="548680"/>
            <a:ext cx="5072564" cy="285331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0" dirty="0" smtClean="0"/>
              <a:t>《</a:t>
            </a:r>
            <a:r>
              <a:rPr lang="zh-CN" altLang="en-US" b="0" dirty="0" smtClean="0"/>
              <a:t>小曼哈顿</a:t>
            </a:r>
            <a:r>
              <a:rPr lang="en-US" altLang="zh-CN" b="0" dirty="0" smtClean="0"/>
              <a:t>》</a:t>
            </a:r>
            <a:r>
              <a:rPr lang="zh-CN" altLang="en-US" b="0" dirty="0" smtClean="0"/>
              <a:t>：</a:t>
            </a:r>
            <a:endParaRPr lang="zh-CN" altLang="en-US" b="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970784" cy="4572000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剧中男主人公与异性交往，长久后竟产生了女主人公“爱”他的幻觉。有一次，他为逞能而考跆拳道黄带，在劈木板时弄伤了手</a:t>
            </a:r>
            <a:r>
              <a:rPr lang="en-US" altLang="zh-CN" sz="3200" dirty="0" smtClean="0"/>
              <a:t>……</a:t>
            </a:r>
            <a:endParaRPr lang="zh-CN" altLang="en-US" sz="3200" dirty="0"/>
          </a:p>
        </p:txBody>
      </p:sp>
      <p:pic>
        <p:nvPicPr>
          <p:cNvPr id="5" name="内容占位符 4" descr="u=742428019,2102453043&amp;fm=23&amp;gp=0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932040" y="980728"/>
            <a:ext cx="3528392" cy="5292589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275856" y="2060848"/>
            <a:ext cx="4680520" cy="59283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zh-CN" altLang="en-US" sz="4000" dirty="0" smtClean="0">
                <a:solidFill>
                  <a:schemeClr val="tx1"/>
                </a:solidFill>
              </a:rPr>
              <a:t>为什么会这样？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>
          <a:xfrm>
            <a:off x="2411760" y="3068960"/>
            <a:ext cx="6172200" cy="792088"/>
          </a:xfrm>
        </p:spPr>
        <p:txBody>
          <a:bodyPr/>
          <a:lstStyle/>
          <a:p>
            <a:pPr>
              <a:buNone/>
            </a:pPr>
            <a:r>
              <a:rPr lang="zh-CN" altLang="en-US" sz="3200" dirty="0" smtClean="0"/>
              <a:t>我觉得这是他们交友不当造成的</a:t>
            </a:r>
            <a:endParaRPr lang="en-US" altLang="zh-CN" sz="32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3989039"/>
          </a:xfrm>
        </p:spPr>
        <p:txBody>
          <a:bodyPr/>
          <a:lstStyle/>
          <a:p>
            <a:r>
              <a:rPr lang="zh-CN" altLang="en-US" dirty="0" smtClean="0"/>
              <a:t>生活中总有一些你身边的人，他们表面上是你的朋友，而实际上他们才是最后伤害了你的人。</a:t>
            </a:r>
            <a:endParaRPr lang="en-US" altLang="zh-CN" dirty="0" smtClean="0"/>
          </a:p>
          <a:p>
            <a:r>
              <a:rPr lang="zh-CN" altLang="en-US" dirty="0" smtClean="0"/>
              <a:t>这种人，我们称之为“伪朋友”。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467600" cy="1143000"/>
          </a:xfrm>
        </p:spPr>
        <p:txBody>
          <a:bodyPr/>
          <a:lstStyle/>
          <a:p>
            <a:r>
              <a:rPr lang="zh-CN" altLang="en-US" dirty="0" smtClean="0"/>
              <a:t>那么，怎样才能避免交到伪朋友呢？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通用_蓝">
  <a:themeElements>
    <a:clrScheme name="通用_蓝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通用_蓝">
      <a:majorFont>
        <a:latin typeface="Arial"/>
        <a:ea typeface="隶书"/>
        <a:cs typeface=""/>
      </a:majorFont>
      <a:minorFont>
        <a:latin typeface="Arial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通用_蓝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通用_蓝">
  <a:themeElements>
    <a:clrScheme name="1_通用_蓝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通用_蓝">
      <a:majorFont>
        <a:latin typeface="Arial"/>
        <a:ea typeface="隶书"/>
        <a:cs typeface=""/>
      </a:majorFont>
      <a:minorFont>
        <a:latin typeface="Arial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通用_蓝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通用_蓝">
  <a:themeElements>
    <a:clrScheme name="通用_蓝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通用_蓝">
      <a:majorFont>
        <a:latin typeface="Arial"/>
        <a:ea typeface="隶书"/>
        <a:cs typeface=""/>
      </a:majorFont>
      <a:minorFont>
        <a:latin typeface="Arial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通用_蓝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通用_蓝">
  <a:themeElements>
    <a:clrScheme name="1_通用_蓝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通用_蓝">
      <a:majorFont>
        <a:latin typeface="Arial"/>
        <a:ea typeface="隶书"/>
        <a:cs typeface=""/>
      </a:majorFont>
      <a:minorFont>
        <a:latin typeface="Arial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通用_蓝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蓝白</Template>
  <TotalTime>800</TotalTime>
  <Words>313</Words>
  <Application>Microsoft Office PowerPoint</Application>
  <PresentationFormat>全屏显示(4:3)</PresentationFormat>
  <Paragraphs>47</Paragraphs>
  <Slides>14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5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通用_蓝</vt:lpstr>
      <vt:lpstr>1_通用_蓝</vt:lpstr>
      <vt:lpstr>2_通用_蓝</vt:lpstr>
      <vt:lpstr>3_通用_蓝</vt:lpstr>
      <vt:lpstr>凸显</vt:lpstr>
      <vt:lpstr>与人交友—《阳光少年》成果汇报展示</vt:lpstr>
      <vt:lpstr>在日常生活中……</vt:lpstr>
      <vt:lpstr>《阳光灿烂的日子》：</vt:lpstr>
      <vt:lpstr>节选片段：板砖拍人 </vt:lpstr>
      <vt:lpstr>《小孩不笨2》：</vt:lpstr>
      <vt:lpstr>《小曼哈顿》：</vt:lpstr>
      <vt:lpstr>为什么会这样？</vt:lpstr>
      <vt:lpstr>幻灯片 8</vt:lpstr>
      <vt:lpstr>那么，怎样才能避免交到伪朋友呢？</vt:lpstr>
      <vt:lpstr>-交友原则-</vt:lpstr>
      <vt:lpstr>-交友原则-</vt:lpstr>
      <vt:lpstr>-交友原则-</vt:lpstr>
      <vt:lpstr>-交友原则-</vt:lpstr>
      <vt:lpstr>最后，愿大家都能找到自己真正的朋友！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与人交友—《阳光少年》心得</dc:title>
  <dc:creator>Administrator</dc:creator>
  <cp:lastModifiedBy>dell</cp:lastModifiedBy>
  <cp:revision>46</cp:revision>
  <dcterms:created xsi:type="dcterms:W3CDTF">2016-12-21T05:39:51Z</dcterms:created>
  <dcterms:modified xsi:type="dcterms:W3CDTF">2017-03-14T03:36:09Z</dcterms:modified>
</cp:coreProperties>
</file>